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99" r:id="rId3"/>
    <p:sldId id="289" r:id="rId4"/>
    <p:sldId id="300" r:id="rId5"/>
    <p:sldId id="304" r:id="rId6"/>
    <p:sldId id="303" r:id="rId7"/>
    <p:sldId id="302" r:id="rId8"/>
    <p:sldId id="308" r:id="rId9"/>
    <p:sldId id="305" r:id="rId10"/>
    <p:sldId id="306" r:id="rId11"/>
    <p:sldId id="307" r:id="rId12"/>
    <p:sldId id="298" r:id="rId13"/>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149" autoAdjust="0"/>
  </p:normalViewPr>
  <p:slideViewPr>
    <p:cSldViewPr>
      <p:cViewPr varScale="1">
        <p:scale>
          <a:sx n="50" d="100"/>
          <a:sy n="50" d="100"/>
        </p:scale>
        <p:origin x="195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20/05/2017</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1564762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1380378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2403085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2663444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2183230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1370617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8</a:t>
            </a:fld>
            <a:endParaRPr lang="en-AU"/>
          </a:p>
        </p:txBody>
      </p:sp>
    </p:spTree>
    <p:extLst>
      <p:ext uri="{BB962C8B-B14F-4D97-AF65-F5344CB8AC3E}">
        <p14:creationId xmlns:p14="http://schemas.microsoft.com/office/powerpoint/2010/main" val="2338160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9</a:t>
            </a:fld>
            <a:endParaRPr lang="en-AU"/>
          </a:p>
        </p:txBody>
      </p:sp>
    </p:spTree>
    <p:extLst>
      <p:ext uri="{BB962C8B-B14F-4D97-AF65-F5344CB8AC3E}">
        <p14:creationId xmlns:p14="http://schemas.microsoft.com/office/powerpoint/2010/main" val="257002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2215964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11</a:t>
            </a:fld>
            <a:endParaRPr lang="en-AU"/>
          </a:p>
        </p:txBody>
      </p:sp>
    </p:spTree>
    <p:extLst>
      <p:ext uri="{BB962C8B-B14F-4D97-AF65-F5344CB8AC3E}">
        <p14:creationId xmlns:p14="http://schemas.microsoft.com/office/powerpoint/2010/main" val="1359484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12</a:t>
            </a:fld>
            <a:endParaRPr lang="en-AU"/>
          </a:p>
        </p:txBody>
      </p:sp>
    </p:spTree>
    <p:extLst>
      <p:ext uri="{BB962C8B-B14F-4D97-AF65-F5344CB8AC3E}">
        <p14:creationId xmlns:p14="http://schemas.microsoft.com/office/powerpoint/2010/main" val="2304893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t>Sons of God:</a:t>
            </a:r>
            <a:br>
              <a:rPr lang="en-AU" sz="3600" dirty="0"/>
            </a:br>
            <a:r>
              <a:rPr lang="en-AU" sz="3600" dirty="0"/>
              <a:t>Knowing the Father (part 2)</a:t>
            </a:r>
            <a:endParaRPr lang="en-US" sz="3600" dirty="0"/>
          </a:p>
        </p:txBody>
      </p:sp>
      <p:sp>
        <p:nvSpPr>
          <p:cNvPr id="3" name="Text Placeholder 2"/>
          <p:cNvSpPr>
            <a:spLocks noGrp="1"/>
          </p:cNvSpPr>
          <p:nvPr>
            <p:ph type="body" sz="quarter" idx="10"/>
          </p:nvPr>
        </p:nvSpPr>
        <p:spPr/>
        <p:txBody>
          <a:bodyPr/>
          <a:lstStyle/>
          <a:p>
            <a:r>
              <a:rPr lang="en-US" dirty="0" err="1"/>
              <a:t>Eph</a:t>
            </a:r>
            <a:r>
              <a:rPr lang="en-US" dirty="0"/>
              <a:t> 5:1-21, 1 </a:t>
            </a:r>
            <a:r>
              <a:rPr lang="en-US" dirty="0" err="1"/>
              <a:t>Jn</a:t>
            </a:r>
            <a:r>
              <a:rPr lang="en-US" dirty="0"/>
              <a:t> 2:3-6</a:t>
            </a:r>
          </a:p>
        </p:txBody>
      </p:sp>
      <p:sp>
        <p:nvSpPr>
          <p:cNvPr id="4" name="Text Placeholder 3"/>
          <p:cNvSpPr>
            <a:spLocks noGrp="1"/>
          </p:cNvSpPr>
          <p:nvPr>
            <p:ph type="body" sz="quarter" idx="12"/>
          </p:nvPr>
        </p:nvSpPr>
        <p:spPr/>
        <p:txBody>
          <a:bodyPr/>
          <a:lstStyle/>
          <a:p>
            <a:r>
              <a:rPr lang="en-US" dirty="0"/>
              <a:t>09/04/17</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Recap: Knowing the Father and </a:t>
            </a:r>
            <a:br>
              <a:rPr lang="en-AU" dirty="0"/>
            </a:br>
            <a:r>
              <a:rPr lang="en-AU" dirty="0"/>
              <a:t>              make Him known </a:t>
            </a:r>
            <a:r>
              <a:rPr lang="en-AU" sz="3200" dirty="0"/>
              <a:t>(Acts 13:22)</a:t>
            </a:r>
            <a:endParaRPr lang="en-AU" dirty="0"/>
          </a:p>
        </p:txBody>
      </p:sp>
      <p:sp>
        <p:nvSpPr>
          <p:cNvPr id="3" name="Content Placeholder 2"/>
          <p:cNvSpPr>
            <a:spLocks noGrp="1"/>
          </p:cNvSpPr>
          <p:nvPr>
            <p:ph idx="1"/>
          </p:nvPr>
        </p:nvSpPr>
        <p:spPr/>
        <p:txBody>
          <a:bodyPr>
            <a:normAutofit/>
          </a:bodyPr>
          <a:lstStyle/>
          <a:p>
            <a:pPr marL="0" indent="0">
              <a:buNone/>
            </a:pPr>
            <a:r>
              <a:rPr lang="en-AU" dirty="0"/>
              <a:t>And when He had removed him, </a:t>
            </a:r>
          </a:p>
          <a:p>
            <a:pPr marL="0" indent="0">
              <a:buNone/>
            </a:pPr>
            <a:r>
              <a:rPr lang="en-AU" dirty="0"/>
              <a:t>He raised up for them David as king, </a:t>
            </a:r>
          </a:p>
          <a:p>
            <a:pPr marL="0" indent="0">
              <a:buNone/>
            </a:pPr>
            <a:r>
              <a:rPr lang="en-AU" dirty="0"/>
              <a:t>to whom also He gave testimony and said, </a:t>
            </a:r>
          </a:p>
          <a:p>
            <a:pPr marL="0" indent="0">
              <a:buNone/>
            </a:pPr>
            <a:r>
              <a:rPr lang="en-AU" dirty="0"/>
              <a:t>‘I have found David the son of Jesse, </a:t>
            </a:r>
          </a:p>
          <a:p>
            <a:pPr marL="0" indent="0">
              <a:buNone/>
            </a:pPr>
            <a:r>
              <a:rPr lang="en-AU" dirty="0"/>
              <a:t>a man after </a:t>
            </a:r>
            <a:r>
              <a:rPr lang="en-AU" u="sng" dirty="0"/>
              <a:t>My own heart</a:t>
            </a:r>
            <a:r>
              <a:rPr lang="en-AU" dirty="0"/>
              <a:t>, </a:t>
            </a:r>
          </a:p>
          <a:p>
            <a:pPr marL="0" indent="0">
              <a:buNone/>
            </a:pPr>
            <a:r>
              <a:rPr lang="en-AU" dirty="0"/>
              <a:t>who will do all My will.</a:t>
            </a:r>
          </a:p>
        </p:txBody>
      </p:sp>
      <p:pic>
        <p:nvPicPr>
          <p:cNvPr id="4" name="Picture 3"/>
          <p:cNvPicPr>
            <a:picLocks noChangeAspect="1"/>
          </p:cNvPicPr>
          <p:nvPr/>
        </p:nvPicPr>
        <p:blipFill>
          <a:blip r:embed="rId3"/>
          <a:stretch>
            <a:fillRect/>
          </a:stretch>
        </p:blipFill>
        <p:spPr>
          <a:xfrm>
            <a:off x="5868145" y="3582145"/>
            <a:ext cx="3275856" cy="3275856"/>
          </a:xfrm>
          <a:prstGeom prst="rect">
            <a:avLst/>
          </a:prstGeom>
        </p:spPr>
      </p:pic>
    </p:spTree>
    <p:extLst>
      <p:ext uri="{BB962C8B-B14F-4D97-AF65-F5344CB8AC3E}">
        <p14:creationId xmlns:p14="http://schemas.microsoft.com/office/powerpoint/2010/main" val="40323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008" y="116632"/>
            <a:ext cx="8964488" cy="6379418"/>
          </a:xfrm>
        </p:spPr>
        <p:txBody>
          <a:bodyPr>
            <a:normAutofit fontScale="92500" lnSpcReduction="10000"/>
          </a:bodyPr>
          <a:lstStyle/>
          <a:p>
            <a:pPr lvl="0"/>
            <a:r>
              <a:rPr lang="en-AU" dirty="0"/>
              <a:t>After knowing more and more about who our Father in heaven is, we begin to know more about ourselves as sons.</a:t>
            </a:r>
          </a:p>
          <a:p>
            <a:pPr lvl="0"/>
            <a:r>
              <a:rPr lang="en-AU" dirty="0"/>
              <a:t>Everything we receive as a son: </a:t>
            </a:r>
          </a:p>
          <a:p>
            <a:pPr marL="0" lvl="0" indent="0">
              <a:buNone/>
            </a:pPr>
            <a:r>
              <a:rPr lang="en-AU" dirty="0"/>
              <a:t>    1) Salvation </a:t>
            </a:r>
            <a:r>
              <a:rPr lang="en-AU" dirty="0">
                <a:sym typeface="Wingdings" panose="05000000000000000000" pitchFamily="2" charset="2"/>
              </a:rPr>
              <a:t> </a:t>
            </a:r>
            <a:r>
              <a:rPr lang="en-AU" dirty="0"/>
              <a:t>Saviour</a:t>
            </a:r>
          </a:p>
          <a:p>
            <a:pPr marL="0" lvl="0" indent="0">
              <a:spcBef>
                <a:spcPts val="0"/>
              </a:spcBef>
              <a:buNone/>
            </a:pPr>
            <a:r>
              <a:rPr lang="en-AU" dirty="0"/>
              <a:t>    2) Protection/Provision/Progress </a:t>
            </a:r>
            <a:r>
              <a:rPr lang="en-AU" dirty="0">
                <a:sym typeface="Wingdings" panose="05000000000000000000" pitchFamily="2" charset="2"/>
              </a:rPr>
              <a:t> Father</a:t>
            </a:r>
            <a:br>
              <a:rPr lang="en-AU" dirty="0">
                <a:sym typeface="Wingdings" panose="05000000000000000000" pitchFamily="2" charset="2"/>
              </a:rPr>
            </a:br>
            <a:r>
              <a:rPr lang="en-AU" i="1" dirty="0">
                <a:solidFill>
                  <a:srgbClr val="FF0000"/>
                </a:solidFill>
                <a:sym typeface="Wingdings" panose="05000000000000000000" pitchFamily="2" charset="2"/>
              </a:rPr>
              <a:t>“God is on the throne, He cares for His own”</a:t>
            </a:r>
            <a:br>
              <a:rPr lang="en-AU" i="1" dirty="0">
                <a:solidFill>
                  <a:srgbClr val="FF0000"/>
                </a:solidFill>
                <a:sym typeface="Wingdings" panose="05000000000000000000" pitchFamily="2" charset="2"/>
              </a:rPr>
            </a:br>
            <a:r>
              <a:rPr lang="en-AU" sz="3000" i="1" dirty="0" err="1">
                <a:solidFill>
                  <a:schemeClr val="tx1">
                    <a:lumMod val="75000"/>
                    <a:lumOff val="25000"/>
                  </a:schemeClr>
                </a:solidFill>
                <a:sym typeface="Wingdings" panose="05000000000000000000" pitchFamily="2" charset="2"/>
              </a:rPr>
              <a:t>Heb</a:t>
            </a:r>
            <a:r>
              <a:rPr lang="en-AU" sz="3000" i="1" dirty="0">
                <a:solidFill>
                  <a:schemeClr val="tx1">
                    <a:lumMod val="75000"/>
                    <a:lumOff val="25000"/>
                  </a:schemeClr>
                </a:solidFill>
                <a:sym typeface="Wingdings" panose="05000000000000000000" pitchFamily="2" charset="2"/>
              </a:rPr>
              <a:t> 21:6 - For the Lord disciplines the one he loves, and chastises every son whom he receives.</a:t>
            </a:r>
            <a:endParaRPr lang="en-AU" sz="3000" dirty="0">
              <a:solidFill>
                <a:schemeClr val="tx1">
                  <a:lumMod val="75000"/>
                  <a:lumOff val="25000"/>
                </a:schemeClr>
              </a:solidFill>
              <a:sym typeface="Wingdings" panose="05000000000000000000" pitchFamily="2" charset="2"/>
            </a:endParaRPr>
          </a:p>
          <a:p>
            <a:pPr marL="0" lvl="0" indent="0">
              <a:buNone/>
            </a:pPr>
            <a:r>
              <a:rPr lang="en-AU" dirty="0">
                <a:sym typeface="Wingdings" panose="05000000000000000000" pitchFamily="2" charset="2"/>
              </a:rPr>
              <a:t>    3) Kingship (rule &amp; reign with Him)  King</a:t>
            </a:r>
            <a:br>
              <a:rPr lang="en-AU" dirty="0">
                <a:sym typeface="Wingdings" panose="05000000000000000000" pitchFamily="2" charset="2"/>
              </a:rPr>
            </a:br>
            <a:r>
              <a:rPr lang="en-AU" dirty="0">
                <a:sym typeface="Wingdings" panose="05000000000000000000" pitchFamily="2" charset="2"/>
              </a:rPr>
              <a:t>         </a:t>
            </a:r>
            <a:r>
              <a:rPr lang="en-AU" sz="2800" dirty="0"/>
              <a:t>the purpose is to make the Father known</a:t>
            </a:r>
          </a:p>
          <a:p>
            <a:pPr marL="0" lvl="0" indent="0">
              <a:buNone/>
            </a:pPr>
            <a:br>
              <a:rPr lang="en-AU" sz="1200" dirty="0"/>
            </a:br>
            <a:r>
              <a:rPr lang="en-AU" sz="2800" b="1" i="1" dirty="0"/>
              <a:t>John 17:26 - </a:t>
            </a:r>
            <a:r>
              <a:rPr lang="en-AU" sz="2800" i="1" dirty="0"/>
              <a:t>I made known to them your name, and I will continue to make it known, that the love with which you have loved me may be in them, and I in them.</a:t>
            </a:r>
          </a:p>
        </p:txBody>
      </p:sp>
    </p:spTree>
    <p:extLst>
      <p:ext uri="{BB962C8B-B14F-4D97-AF65-F5344CB8AC3E}">
        <p14:creationId xmlns:p14="http://schemas.microsoft.com/office/powerpoint/2010/main" val="577110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778"/>
            <a:ext cx="8712968" cy="1052736"/>
          </a:xfrm>
        </p:spPr>
        <p:txBody>
          <a:bodyPr/>
          <a:lstStyle/>
          <a:p>
            <a:r>
              <a:rPr lang="en-AU" sz="3600" dirty="0"/>
              <a:t>A) We are built for something great</a:t>
            </a:r>
          </a:p>
        </p:txBody>
      </p:sp>
      <p:sp>
        <p:nvSpPr>
          <p:cNvPr id="3" name="Content Placeholder 2"/>
          <p:cNvSpPr>
            <a:spLocks noGrp="1"/>
          </p:cNvSpPr>
          <p:nvPr>
            <p:ph idx="1"/>
          </p:nvPr>
        </p:nvSpPr>
        <p:spPr>
          <a:xfrm>
            <a:off x="251520" y="1069514"/>
            <a:ext cx="8712968" cy="5095789"/>
          </a:xfrm>
        </p:spPr>
        <p:txBody>
          <a:bodyPr>
            <a:normAutofit fontScale="85000" lnSpcReduction="10000"/>
          </a:bodyPr>
          <a:lstStyle/>
          <a:p>
            <a:r>
              <a:rPr lang="en-AU" sz="3800" dirty="0"/>
              <a:t>Personal breakthrough, revelation, prophetic words</a:t>
            </a:r>
          </a:p>
          <a:p>
            <a:pPr marL="0" indent="0">
              <a:buNone/>
            </a:pPr>
            <a:r>
              <a:rPr lang="en-AU" i="1" dirty="0"/>
              <a:t>1 Pet 2:9-10 = But you are a chosen race, a royal priesthood, a holy nation, a people for His possession, so that you may proclaim the praises of the One who called you out of darkness into His marvellous light. Once you were not a people, but now you are God's people; you had not received mercy, but now you have received mercy.</a:t>
            </a:r>
          </a:p>
          <a:p>
            <a:endParaRPr lang="en-AU" dirty="0"/>
          </a:p>
          <a:p>
            <a:pPr marL="0" indent="0">
              <a:buNone/>
            </a:pPr>
            <a:r>
              <a:rPr lang="en-AU" dirty="0"/>
              <a:t>Rom 8:19</a:t>
            </a:r>
          </a:p>
          <a:p>
            <a:pPr marL="0" indent="0">
              <a:buNone/>
            </a:pPr>
            <a:r>
              <a:rPr lang="en-AU" i="1" dirty="0">
                <a:solidFill>
                  <a:srgbClr val="FF0000"/>
                </a:solidFill>
              </a:rPr>
              <a:t>We are chosen to partner with God!</a:t>
            </a:r>
          </a:p>
        </p:txBody>
      </p:sp>
    </p:spTree>
    <p:extLst>
      <p:ext uri="{BB962C8B-B14F-4D97-AF65-F5344CB8AC3E}">
        <p14:creationId xmlns:p14="http://schemas.microsoft.com/office/powerpoint/2010/main" val="1786695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“Making of a prince” (Joseph)</a:t>
            </a:r>
          </a:p>
        </p:txBody>
      </p:sp>
      <p:sp>
        <p:nvSpPr>
          <p:cNvPr id="3" name="Content Placeholder 2"/>
          <p:cNvSpPr>
            <a:spLocks noGrp="1"/>
          </p:cNvSpPr>
          <p:nvPr>
            <p:ph idx="1"/>
          </p:nvPr>
        </p:nvSpPr>
        <p:spPr>
          <a:xfrm>
            <a:off x="251520" y="1069515"/>
            <a:ext cx="8712968" cy="4663742"/>
          </a:xfrm>
        </p:spPr>
        <p:txBody>
          <a:bodyPr/>
          <a:lstStyle/>
          <a:p>
            <a:pPr marL="0" indent="0">
              <a:buNone/>
            </a:pPr>
            <a:r>
              <a:rPr lang="en-AU" dirty="0"/>
              <a:t>1) We are prepared for something great</a:t>
            </a:r>
          </a:p>
          <a:p>
            <a:pPr marL="0" indent="0">
              <a:buNone/>
            </a:pPr>
            <a:br>
              <a:rPr lang="en-AU" dirty="0"/>
            </a:br>
            <a:endParaRPr lang="en-AU" dirty="0"/>
          </a:p>
        </p:txBody>
      </p:sp>
      <p:pic>
        <p:nvPicPr>
          <p:cNvPr id="4" name="Picture 3"/>
          <p:cNvPicPr>
            <a:picLocks noChangeAspect="1"/>
          </p:cNvPicPr>
          <p:nvPr/>
        </p:nvPicPr>
        <p:blipFill>
          <a:blip r:embed="rId3"/>
          <a:stretch>
            <a:fillRect/>
          </a:stretch>
        </p:blipFill>
        <p:spPr>
          <a:xfrm>
            <a:off x="107504" y="2780928"/>
            <a:ext cx="2664876" cy="3463410"/>
          </a:xfrm>
          <a:prstGeom prst="rect">
            <a:avLst/>
          </a:prstGeom>
        </p:spPr>
      </p:pic>
      <p:pic>
        <p:nvPicPr>
          <p:cNvPr id="5" name="Picture 4"/>
          <p:cNvPicPr>
            <a:picLocks noChangeAspect="1"/>
          </p:cNvPicPr>
          <p:nvPr/>
        </p:nvPicPr>
        <p:blipFill>
          <a:blip r:embed="rId4"/>
          <a:stretch>
            <a:fillRect/>
          </a:stretch>
        </p:blipFill>
        <p:spPr>
          <a:xfrm>
            <a:off x="4139952" y="2765230"/>
            <a:ext cx="2925291" cy="3479108"/>
          </a:xfrm>
          <a:prstGeom prst="rect">
            <a:avLst/>
          </a:prstGeom>
        </p:spPr>
      </p:pic>
    </p:spTree>
    <p:extLst>
      <p:ext uri="{BB962C8B-B14F-4D97-AF65-F5344CB8AC3E}">
        <p14:creationId xmlns:p14="http://schemas.microsoft.com/office/powerpoint/2010/main" val="379079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Are we a prince or a pauper?</a:t>
            </a:r>
          </a:p>
        </p:txBody>
      </p:sp>
      <p:pic>
        <p:nvPicPr>
          <p:cNvPr id="4" name="Content Placeholder 3"/>
          <p:cNvPicPr>
            <a:picLocks noGrp="1" noChangeAspect="1"/>
          </p:cNvPicPr>
          <p:nvPr>
            <p:ph idx="1"/>
          </p:nvPr>
        </p:nvPicPr>
        <p:blipFill>
          <a:blip r:embed="rId3"/>
          <a:stretch>
            <a:fillRect/>
          </a:stretch>
        </p:blipFill>
        <p:spPr>
          <a:xfrm>
            <a:off x="2247869" y="1069514"/>
            <a:ext cx="3202812" cy="5138975"/>
          </a:xfrm>
          <a:prstGeom prst="rect">
            <a:avLst/>
          </a:prstGeom>
        </p:spPr>
      </p:pic>
    </p:spTree>
    <p:extLst>
      <p:ext uri="{BB962C8B-B14F-4D97-AF65-F5344CB8AC3E}">
        <p14:creationId xmlns:p14="http://schemas.microsoft.com/office/powerpoint/2010/main" val="223144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778"/>
            <a:ext cx="8892480" cy="1052736"/>
          </a:xfrm>
        </p:spPr>
        <p:txBody>
          <a:bodyPr/>
          <a:lstStyle/>
          <a:p>
            <a:r>
              <a:rPr lang="en-AU" dirty="0"/>
              <a:t>Living Sacrifices to God</a:t>
            </a:r>
            <a:r>
              <a:rPr lang="en-AU" sz="3600" dirty="0"/>
              <a:t> (Rom 12:1-2)</a:t>
            </a:r>
            <a:endParaRPr lang="en-AU" dirty="0"/>
          </a:p>
        </p:txBody>
      </p:sp>
      <p:sp>
        <p:nvSpPr>
          <p:cNvPr id="3" name="Content Placeholder 2"/>
          <p:cNvSpPr>
            <a:spLocks noGrp="1"/>
          </p:cNvSpPr>
          <p:nvPr>
            <p:ph idx="1"/>
          </p:nvPr>
        </p:nvSpPr>
        <p:spPr/>
        <p:txBody>
          <a:bodyPr>
            <a:normAutofit/>
          </a:bodyPr>
          <a:lstStyle/>
          <a:p>
            <a:pPr marL="0" indent="0">
              <a:buNone/>
            </a:pPr>
            <a:r>
              <a:rPr lang="en-AU" dirty="0"/>
              <a:t>I beseech you therefore, brethren, by the mercies of God, that you present your bodies a living sacrifice, holy, acceptable to God, which is your reasonable service.  And do not be conformed to this world, but be transformed by the renewing of your mind, that you may prove what </a:t>
            </a:r>
            <a:br>
              <a:rPr lang="en-AU" dirty="0"/>
            </a:br>
            <a:r>
              <a:rPr lang="en-AU" dirty="0"/>
              <a:t>is that good and acceptable </a:t>
            </a:r>
            <a:br>
              <a:rPr lang="en-AU" dirty="0"/>
            </a:br>
            <a:r>
              <a:rPr lang="en-AU" dirty="0"/>
              <a:t>and perfect will of God.</a:t>
            </a:r>
          </a:p>
        </p:txBody>
      </p:sp>
      <p:pic>
        <p:nvPicPr>
          <p:cNvPr id="5" name="Picture 4"/>
          <p:cNvPicPr>
            <a:picLocks noChangeAspect="1"/>
          </p:cNvPicPr>
          <p:nvPr/>
        </p:nvPicPr>
        <p:blipFill>
          <a:blip r:embed="rId3"/>
          <a:stretch>
            <a:fillRect/>
          </a:stretch>
        </p:blipFill>
        <p:spPr>
          <a:xfrm>
            <a:off x="6516217" y="4230217"/>
            <a:ext cx="2627784" cy="2627784"/>
          </a:xfrm>
          <a:prstGeom prst="rect">
            <a:avLst/>
          </a:prstGeom>
        </p:spPr>
      </p:pic>
    </p:spTree>
    <p:extLst>
      <p:ext uri="{BB962C8B-B14F-4D97-AF65-F5344CB8AC3E}">
        <p14:creationId xmlns:p14="http://schemas.microsoft.com/office/powerpoint/2010/main" val="1197839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8964488" cy="1052736"/>
          </a:xfrm>
        </p:spPr>
        <p:txBody>
          <a:bodyPr/>
          <a:lstStyle/>
          <a:p>
            <a:r>
              <a:rPr lang="en-AU" sz="3600" dirty="0"/>
              <a:t>Take our relationship with God seriously</a:t>
            </a:r>
          </a:p>
        </p:txBody>
      </p:sp>
      <p:sp>
        <p:nvSpPr>
          <p:cNvPr id="3" name="Content Placeholder 2"/>
          <p:cNvSpPr>
            <a:spLocks noGrp="1"/>
          </p:cNvSpPr>
          <p:nvPr>
            <p:ph idx="1"/>
          </p:nvPr>
        </p:nvSpPr>
        <p:spPr/>
        <p:txBody>
          <a:bodyPr/>
          <a:lstStyle/>
          <a:p>
            <a:r>
              <a:rPr lang="en-AU" dirty="0"/>
              <a:t>Eccl 12:13 – “Fear God and keep His commandments”</a:t>
            </a:r>
          </a:p>
          <a:p>
            <a:r>
              <a:rPr lang="en-AU" dirty="0"/>
              <a:t>1 John 5:2 By this we know that we love the children of God, when we love God and keep His commandments. 3 For this is the love of God, that we keep His commandments.</a:t>
            </a:r>
          </a:p>
        </p:txBody>
      </p:sp>
    </p:spTree>
    <p:extLst>
      <p:ext uri="{BB962C8B-B14F-4D97-AF65-F5344CB8AC3E}">
        <p14:creationId xmlns:p14="http://schemas.microsoft.com/office/powerpoint/2010/main" val="1100731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God chose 12 </a:t>
            </a:r>
            <a:r>
              <a:rPr lang="en-AU" dirty="0">
                <a:sym typeface="Wingdings" panose="05000000000000000000" pitchFamily="2" charset="2"/>
              </a:rPr>
              <a:t> 120  3000</a:t>
            </a:r>
            <a:endParaRPr lang="en-AU" dirty="0"/>
          </a:p>
        </p:txBody>
      </p:sp>
      <p:pic>
        <p:nvPicPr>
          <p:cNvPr id="4" name="Content Placeholder 3"/>
          <p:cNvPicPr>
            <a:picLocks noGrp="1" noChangeAspect="1"/>
          </p:cNvPicPr>
          <p:nvPr>
            <p:ph idx="1"/>
          </p:nvPr>
        </p:nvPicPr>
        <p:blipFill>
          <a:blip r:embed="rId3"/>
          <a:stretch>
            <a:fillRect/>
          </a:stretch>
        </p:blipFill>
        <p:spPr>
          <a:xfrm>
            <a:off x="683568" y="1201515"/>
            <a:ext cx="4995713" cy="4995713"/>
          </a:xfrm>
          <a:prstGeom prst="rect">
            <a:avLst/>
          </a:prstGeom>
        </p:spPr>
      </p:pic>
      <p:sp>
        <p:nvSpPr>
          <p:cNvPr id="5" name="Rectangle 4"/>
          <p:cNvSpPr/>
          <p:nvPr/>
        </p:nvSpPr>
        <p:spPr>
          <a:xfrm>
            <a:off x="5679280" y="1268760"/>
            <a:ext cx="3430017" cy="2677656"/>
          </a:xfrm>
          <a:prstGeom prst="rect">
            <a:avLst/>
          </a:prstGeom>
        </p:spPr>
        <p:txBody>
          <a:bodyPr wrap="square">
            <a:spAutoFit/>
          </a:bodyPr>
          <a:lstStyle/>
          <a:p>
            <a:r>
              <a:rPr lang="en-AU" sz="2400" dirty="0">
                <a:solidFill>
                  <a:srgbClr val="000000"/>
                </a:solidFill>
                <a:latin typeface="Helvetica Neue"/>
              </a:rPr>
              <a:t>Isa 6:8</a:t>
            </a:r>
          </a:p>
          <a:p>
            <a:r>
              <a:rPr lang="en-AU" sz="2400" dirty="0">
                <a:solidFill>
                  <a:srgbClr val="000000"/>
                </a:solidFill>
                <a:latin typeface="Helvetica Neue"/>
              </a:rPr>
              <a:t>Also I heard the voice  of the Lord, saying:</a:t>
            </a:r>
          </a:p>
          <a:p>
            <a:r>
              <a:rPr lang="en-AU" sz="2400" dirty="0">
                <a:solidFill>
                  <a:srgbClr val="000000"/>
                </a:solidFill>
                <a:latin typeface="Helvetica Neue"/>
              </a:rPr>
              <a:t>“Whom shall I send,</a:t>
            </a:r>
            <a:br>
              <a:rPr lang="en-AU" sz="2400" dirty="0">
                <a:solidFill>
                  <a:srgbClr val="000000"/>
                </a:solidFill>
                <a:latin typeface="Helvetica Neue"/>
              </a:rPr>
            </a:br>
            <a:r>
              <a:rPr lang="en-AU" sz="2400" dirty="0">
                <a:solidFill>
                  <a:srgbClr val="000000"/>
                </a:solidFill>
                <a:latin typeface="Helvetica Neue"/>
              </a:rPr>
              <a:t>And who will go for Us?</a:t>
            </a:r>
          </a:p>
          <a:p>
            <a:r>
              <a:rPr lang="en-AU" sz="2400" dirty="0">
                <a:solidFill>
                  <a:srgbClr val="000000"/>
                </a:solidFill>
                <a:latin typeface="Helvetica Neue"/>
              </a:rPr>
              <a:t>Then I said, “Here </a:t>
            </a:r>
            <a:r>
              <a:rPr lang="en-AU" sz="2400" i="1" dirty="0">
                <a:solidFill>
                  <a:srgbClr val="000000"/>
                </a:solidFill>
                <a:latin typeface="Helvetica Neue"/>
              </a:rPr>
              <a:t>am</a:t>
            </a:r>
            <a:r>
              <a:rPr lang="en-AU" sz="2400" dirty="0">
                <a:solidFill>
                  <a:srgbClr val="000000"/>
                </a:solidFill>
                <a:latin typeface="Helvetica Neue"/>
              </a:rPr>
              <a:t> I! Send me.”</a:t>
            </a:r>
            <a:endParaRPr lang="en-AU" sz="2400" b="0" i="0" dirty="0">
              <a:solidFill>
                <a:srgbClr val="000000"/>
              </a:solidFill>
              <a:effectLst/>
              <a:latin typeface="Helvetica Neue"/>
            </a:endParaRPr>
          </a:p>
        </p:txBody>
      </p:sp>
    </p:spTree>
    <p:extLst>
      <p:ext uri="{BB962C8B-B14F-4D97-AF65-F5344CB8AC3E}">
        <p14:creationId xmlns:p14="http://schemas.microsoft.com/office/powerpoint/2010/main" val="192410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t>God may raise up a man but takes a company of people to finish the work.</a:t>
            </a:r>
          </a:p>
        </p:txBody>
      </p:sp>
      <p:sp>
        <p:nvSpPr>
          <p:cNvPr id="3" name="Content Placeholder 2"/>
          <p:cNvSpPr>
            <a:spLocks noGrp="1"/>
          </p:cNvSpPr>
          <p:nvPr>
            <p:ph idx="1"/>
          </p:nvPr>
        </p:nvSpPr>
        <p:spPr/>
        <p:txBody>
          <a:bodyPr>
            <a:normAutofit fontScale="85000" lnSpcReduction="10000"/>
          </a:bodyPr>
          <a:lstStyle/>
          <a:p>
            <a:r>
              <a:rPr lang="en-AU" dirty="0"/>
              <a:t>Abraham + 318 men (Gen 14:14)</a:t>
            </a:r>
          </a:p>
          <a:p>
            <a:r>
              <a:rPr lang="en-AU" dirty="0"/>
              <a:t>David + 300 men (1 Sam 30)</a:t>
            </a:r>
          </a:p>
          <a:p>
            <a:r>
              <a:rPr lang="en-AU" dirty="0"/>
              <a:t>Moses/Joshua + Israelites</a:t>
            </a:r>
          </a:p>
          <a:p>
            <a:endParaRPr lang="en-AU" dirty="0"/>
          </a:p>
          <a:p>
            <a:pPr marL="0" indent="0">
              <a:buNone/>
            </a:pPr>
            <a:r>
              <a:rPr lang="en-AU" i="1" dirty="0" err="1"/>
              <a:t>Eph</a:t>
            </a:r>
            <a:r>
              <a:rPr lang="en-AU" i="1" dirty="0"/>
              <a:t> 6:12 For we do not wrestle against flesh and blood, but against principalities, against powers, against the rulers of the darkness of this age, against spiritual hosts of wickedness in the heavenly places.</a:t>
            </a:r>
          </a:p>
          <a:p>
            <a:pPr marL="0" indent="0">
              <a:buNone/>
            </a:pPr>
            <a:endParaRPr lang="en-AU" sz="2100" i="1" dirty="0"/>
          </a:p>
          <a:p>
            <a:pPr marL="0" indent="0">
              <a:buNone/>
            </a:pPr>
            <a:r>
              <a:rPr lang="en-AU" i="1" dirty="0">
                <a:solidFill>
                  <a:srgbClr val="FF0000"/>
                </a:solidFill>
              </a:rPr>
              <a:t>A company of people to push back the darkness!</a:t>
            </a:r>
          </a:p>
        </p:txBody>
      </p:sp>
    </p:spTree>
    <p:extLst>
      <p:ext uri="{BB962C8B-B14F-4D97-AF65-F5344CB8AC3E}">
        <p14:creationId xmlns:p14="http://schemas.microsoft.com/office/powerpoint/2010/main" val="89756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p:cNvPicPr>
            <a:picLocks noGrp="1" noChangeAspect="1"/>
          </p:cNvPicPr>
          <p:nvPr>
            <p:ph idx="1"/>
          </p:nvPr>
        </p:nvPicPr>
        <p:blipFill>
          <a:blip r:embed="rId3"/>
          <a:stretch>
            <a:fillRect/>
          </a:stretch>
        </p:blipFill>
        <p:spPr>
          <a:xfrm>
            <a:off x="0" y="42674"/>
            <a:ext cx="5148064" cy="3432043"/>
          </a:xfrm>
          <a:prstGeom prst="rect">
            <a:avLst/>
          </a:prstGeom>
        </p:spPr>
      </p:pic>
      <p:pic>
        <p:nvPicPr>
          <p:cNvPr id="5" name="Picture 4"/>
          <p:cNvPicPr>
            <a:picLocks noChangeAspect="1"/>
          </p:cNvPicPr>
          <p:nvPr/>
        </p:nvPicPr>
        <p:blipFill>
          <a:blip r:embed="rId4"/>
          <a:stretch>
            <a:fillRect/>
          </a:stretch>
        </p:blipFill>
        <p:spPr>
          <a:xfrm>
            <a:off x="4355976" y="0"/>
            <a:ext cx="4788024" cy="3429000"/>
          </a:xfrm>
          <a:prstGeom prst="rect">
            <a:avLst/>
          </a:prstGeom>
        </p:spPr>
      </p:pic>
      <p:pic>
        <p:nvPicPr>
          <p:cNvPr id="8" name="Picture 7"/>
          <p:cNvPicPr>
            <a:picLocks noChangeAspect="1"/>
          </p:cNvPicPr>
          <p:nvPr/>
        </p:nvPicPr>
        <p:blipFill>
          <a:blip r:embed="rId5"/>
          <a:stretch>
            <a:fillRect/>
          </a:stretch>
        </p:blipFill>
        <p:spPr>
          <a:xfrm>
            <a:off x="4499992" y="3380994"/>
            <a:ext cx="4644008" cy="3477006"/>
          </a:xfrm>
          <a:prstGeom prst="rect">
            <a:avLst/>
          </a:prstGeom>
        </p:spPr>
      </p:pic>
      <p:pic>
        <p:nvPicPr>
          <p:cNvPr id="7" name="Picture 6"/>
          <p:cNvPicPr>
            <a:picLocks noChangeAspect="1"/>
          </p:cNvPicPr>
          <p:nvPr/>
        </p:nvPicPr>
        <p:blipFill>
          <a:blip r:embed="rId6"/>
          <a:stretch>
            <a:fillRect/>
          </a:stretch>
        </p:blipFill>
        <p:spPr>
          <a:xfrm>
            <a:off x="0" y="3380994"/>
            <a:ext cx="5364088" cy="3477006"/>
          </a:xfrm>
          <a:prstGeom prst="rect">
            <a:avLst/>
          </a:prstGeom>
        </p:spPr>
      </p:pic>
    </p:spTree>
    <p:extLst>
      <p:ext uri="{BB962C8B-B14F-4D97-AF65-F5344CB8AC3E}">
        <p14:creationId xmlns:p14="http://schemas.microsoft.com/office/powerpoint/2010/main" val="521375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Conclusion…</a:t>
            </a:r>
          </a:p>
        </p:txBody>
      </p:sp>
      <p:sp>
        <p:nvSpPr>
          <p:cNvPr id="3" name="Content Placeholder 2"/>
          <p:cNvSpPr>
            <a:spLocks noGrp="1"/>
          </p:cNvSpPr>
          <p:nvPr>
            <p:ph idx="1"/>
          </p:nvPr>
        </p:nvSpPr>
        <p:spPr>
          <a:xfrm>
            <a:off x="251520" y="1069514"/>
            <a:ext cx="8712968" cy="5095789"/>
          </a:xfrm>
        </p:spPr>
        <p:txBody>
          <a:bodyPr>
            <a:normAutofit/>
          </a:bodyPr>
          <a:lstStyle/>
          <a:p>
            <a:pPr marL="514350" indent="-514350">
              <a:buAutoNum type="arabicParenR"/>
            </a:pPr>
            <a:r>
              <a:rPr lang="en-AU" dirty="0"/>
              <a:t>Realise that we are prepared for something great</a:t>
            </a:r>
          </a:p>
          <a:p>
            <a:pPr marL="0" indent="0">
              <a:buNone/>
            </a:pPr>
            <a:endParaRPr lang="en-AU" sz="200" dirty="0"/>
          </a:p>
          <a:p>
            <a:pPr marL="0" indent="0">
              <a:buNone/>
            </a:pPr>
            <a:r>
              <a:rPr lang="en-AU" dirty="0"/>
              <a:t>2) Only when we learn to honour covenantal relationship:</a:t>
            </a:r>
          </a:p>
          <a:p>
            <a:pPr marL="0" indent="0">
              <a:buNone/>
            </a:pPr>
            <a:r>
              <a:rPr lang="en-AU" dirty="0"/>
              <a:t>-  God the Father</a:t>
            </a:r>
          </a:p>
          <a:p>
            <a:pPr marL="0" indent="0">
              <a:buNone/>
            </a:pPr>
            <a:r>
              <a:rPr lang="en-AU" dirty="0"/>
              <a:t>-  Set man of the house (spiritual authority)</a:t>
            </a:r>
          </a:p>
          <a:p>
            <a:pPr>
              <a:buFontTx/>
              <a:buChar char="-"/>
            </a:pPr>
            <a:r>
              <a:rPr lang="en-AU" dirty="0"/>
              <a:t>Brother and sister of the house </a:t>
            </a:r>
            <a:r>
              <a:rPr lang="en-AU" sz="3000" dirty="0"/>
              <a:t>(the Body)</a:t>
            </a:r>
          </a:p>
          <a:p>
            <a:pPr marL="0" indent="0">
              <a:buNone/>
            </a:pPr>
            <a:r>
              <a:rPr lang="en-AU" dirty="0"/>
              <a:t>can we positioned ourselves for city transformation</a:t>
            </a:r>
          </a:p>
        </p:txBody>
      </p:sp>
    </p:spTree>
    <p:extLst>
      <p:ext uri="{BB962C8B-B14F-4D97-AF65-F5344CB8AC3E}">
        <p14:creationId xmlns:p14="http://schemas.microsoft.com/office/powerpoint/2010/main" val="275967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5964</TotalTime>
  <Words>535</Words>
  <Application>Microsoft Office PowerPoint</Application>
  <PresentationFormat>On-screen Show (4:3)</PresentationFormat>
  <Paragraphs>64</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맑은 고딕</vt:lpstr>
      <vt:lpstr>Arial</vt:lpstr>
      <vt:lpstr>Arial Rounded MT Bold</vt:lpstr>
      <vt:lpstr>Calibri</vt:lpstr>
      <vt:lpstr>Century Gothic</vt:lpstr>
      <vt:lpstr>Helvetica Neue</vt:lpstr>
      <vt:lpstr>Wingdings</vt:lpstr>
      <vt:lpstr>Office Theme</vt:lpstr>
      <vt:lpstr>Sons of God: Knowing the Father (part 2)</vt:lpstr>
      <vt:lpstr>Recap: Knowing the Father and                make Him known (Acts 13:22)</vt:lpstr>
      <vt:lpstr>PowerPoint Presentation</vt:lpstr>
      <vt:lpstr>A) We are built for something great</vt:lpstr>
      <vt:lpstr>“Making of a prince” (Joseph)</vt:lpstr>
      <vt:lpstr>Are we a prince or a pauper?</vt:lpstr>
      <vt:lpstr>Living Sacrifices to God (Rom 12:1-2)</vt:lpstr>
      <vt:lpstr>Take our relationship with God seriously</vt:lpstr>
      <vt:lpstr>God chose 12  120  3000</vt:lpstr>
      <vt:lpstr>God may raise up a man but takes a company of people to finish the work.</vt:lpstr>
      <vt:lpstr>PowerPoint Presentation</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Dino Tan</cp:lastModifiedBy>
  <cp:revision>146</cp:revision>
  <cp:lastPrinted>2017-05-20T23:12:17Z</cp:lastPrinted>
  <dcterms:created xsi:type="dcterms:W3CDTF">2014-04-01T16:35:38Z</dcterms:created>
  <dcterms:modified xsi:type="dcterms:W3CDTF">2017-05-20T23:18:24Z</dcterms:modified>
</cp:coreProperties>
</file>